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210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486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1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0688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2097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66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731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231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123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500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12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95871-B21E-47CF-87D2-4E7C1F1849F9}" type="datetimeFigureOut">
              <a:rPr lang="pt-BR" smtClean="0"/>
              <a:t>10/04/2018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7654-D5B3-47DF-B1F9-C25092F9D3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37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8" y="0"/>
            <a:ext cx="9092922" cy="681337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284575" y="1887737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 smtClean="0"/>
              <a:t>Fiscalização da jornada de direção do motorista profissional.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384683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31" y="11088"/>
            <a:ext cx="9036496" cy="68580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95536" y="116632"/>
            <a:ext cx="8568952" cy="1938992"/>
          </a:xfrm>
          <a:prstGeom prst="rect">
            <a:avLst/>
          </a:prstGeom>
          <a:noFill/>
        </p:spPr>
        <p:txBody>
          <a:bodyPr wrap="square" numCol="1" spcCol="396000" rtlCol="0">
            <a:spAutoFit/>
          </a:bodyPr>
          <a:lstStyle/>
          <a:p>
            <a:pPr fontAlgn="base"/>
            <a:r>
              <a:rPr lang="pt-BR" sz="2000" b="1" dirty="0"/>
              <a:t>A Lei nº 13.103/2015 controla a </a:t>
            </a:r>
            <a:r>
              <a:rPr lang="pt-BR" sz="2000" b="1" dirty="0" smtClean="0"/>
              <a:t>jornada de trabalho</a:t>
            </a:r>
            <a:r>
              <a:rPr lang="pt-BR" sz="2000" b="1" dirty="0"/>
              <a:t> dos motoristas. Datada de 30 de abril de 2012, essa lei altera a Consolidação das Leis do Trabalho (CLT), aprovada pelo Decreto-Lei nº 5.452 de 1º de maio de 1943, entre outras disciplinas.</a:t>
            </a:r>
          </a:p>
          <a:p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395536" y="1556792"/>
            <a:ext cx="85988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É possível fazer a classificação teórica da jornada diária de trabalho tomando-se em conta a sua duração, o período do dia em que é prestada, a condição pessoal do trabalhador, a sua profissão, a remuneração, a fonte em que é fixada e a rigidez do horário.</a:t>
            </a:r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5536" y="3140968"/>
            <a:ext cx="85689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De acordo com a Lei, em seu artigo 2º, V, controlar a jornada e o tempo de direção é obrigatório. Jornada significa o tempo à disposição do empregador, incluindo o tempo de direção. Tempo de direção, por sua vez, corresponde ao tempo em que o motorista está guiando o veículo que percorre o trajeto da origem ao destino, conforme determina o Código de Trânsito Brasileiro (CTB)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859338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53752" y="980728"/>
            <a:ext cx="9036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Envolve todos aqueles que exercem a função de motoristas de transporte rodoviário de passageiros ou motoristas de transporte rodoviário de cargas.</a:t>
            </a:r>
            <a:endParaRPr lang="pt-BR" sz="20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0" y="23665"/>
            <a:ext cx="91450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A quem se destina?</a:t>
            </a:r>
            <a:endParaRPr lang="pt-BR" sz="44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2" y="1916832"/>
            <a:ext cx="9036496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543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0" y="8149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O controle da jornada é responsabilidade do empregador, porém o controle do tempo de direção é direcionado tanto a este quanto ao empregado.</a:t>
            </a:r>
            <a:endParaRPr lang="pt-BR" sz="20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980728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000" b="1" dirty="0"/>
              <a:t>De acordo com o artigo 67-E da referida lei o motorista profissional é responsável por controlar e registrar o tempo de condução </a:t>
            </a:r>
            <a:r>
              <a:rPr lang="pt-BR" sz="2000" b="1" dirty="0" smtClean="0"/>
              <a:t>de acordo com o art</a:t>
            </a:r>
            <a:r>
              <a:rPr lang="pt-BR" sz="2000" b="1" dirty="0"/>
              <a:t>. </a:t>
            </a:r>
            <a:r>
              <a:rPr lang="pt-BR" sz="2000" b="1" dirty="0" smtClean="0"/>
              <a:t>67-C.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 smtClean="0"/>
              <a:t>§ </a:t>
            </a:r>
            <a:r>
              <a:rPr lang="pt-BR" sz="2000" b="1" dirty="0"/>
              <a:t>1º A não observância dos períodos de descanso estabelecidos no art. 67-C sujeitará o motorista profissional às penalidades daí decorrentes, previstas neste Código</a:t>
            </a:r>
            <a:r>
              <a:rPr lang="pt-BR" sz="2000" b="1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/>
              <a:t>§ 2º O tempo de direção será controlado mediante registrador instantâneo inalterável de velocidade e tempo e, ou por meio de anotação em diário de bordo, ou papeleta ou ficha de trabalho externo, ou por meios eletrônicos instalados no veículo, conforme norma do Contran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873337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0" y="18864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t-BR" sz="2000" b="1" dirty="0" smtClean="0"/>
              <a:t>De acordo com a Lei Nº 13.103/2015, a  jornada diária do motorista deve ser de 8 horas e 44 horas da jornada semestral.</a:t>
            </a:r>
            <a:endParaRPr lang="pt-BR" sz="20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1109881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Ainda é preciso considerar: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 smtClean="0"/>
              <a:t>Intervalo mínimo de 1 hora para refeição.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 smtClean="0"/>
              <a:t>Intervalo </a:t>
            </a:r>
            <a:r>
              <a:rPr lang="pt-BR" sz="2000" b="1" dirty="0" err="1" smtClean="0"/>
              <a:t>interjornada</a:t>
            </a:r>
            <a:r>
              <a:rPr lang="pt-BR" sz="2000" b="1" dirty="0" smtClean="0"/>
              <a:t>, ou seja, repouso diário obrigatório de 11 horas a cada 24 horas, sendo permitidos o fracionamento e a coincidência com a parada obrigatória.</a:t>
            </a:r>
            <a:r>
              <a:rPr lang="pt-BR" sz="2000" b="1" dirty="0"/>
              <a:t>  (mínimo de 8 horas ininterruptas no primeiro período e </a:t>
            </a:r>
            <a:r>
              <a:rPr lang="pt-BR" sz="2000" b="1" dirty="0" smtClean="0"/>
              <a:t>direito </a:t>
            </a:r>
            <a:r>
              <a:rPr lang="pt-BR" sz="2000" b="1" dirty="0"/>
              <a:t>do restante dentro das 16 horas seguintes ao fim do primeiro período</a:t>
            </a:r>
            <a:r>
              <a:rPr lang="pt-BR" sz="2000" b="1" dirty="0" smtClean="0"/>
              <a:t>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 smtClean="0"/>
              <a:t>Nas viagens de duração superior 7 dias, o repouso semanal será de 24 horas por semana ou fração trabalhada, sem prejuízo no intervalo de repouso diário.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 smtClean="0"/>
              <a:t>É permitido o fracionamento do repouso semanal em 2 períodos.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 smtClean="0"/>
              <a:t>A acumulação de descansos semanais em viagens de longa duração tem o limite de 3 descansos consecutivos.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 smtClean="0"/>
              <a:t>Em situações de inobservância justificada do limite de jornada de que trata o </a:t>
            </a:r>
            <a:r>
              <a:rPr lang="pt-BR" sz="2000" b="1" dirty="0"/>
              <a:t>art. </a:t>
            </a:r>
            <a:r>
              <a:rPr lang="pt-BR" sz="2000" b="1" dirty="0" smtClean="0"/>
              <a:t>235-C, devidamente registradas e desde que não ofereçam risco, a duração da jornada de trabalho do motorista poderá ser aumentada pelo tempo necessário até o veículo chegar a um local seguro.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1808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-10616" y="184666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Na fiscalização o agente público deverá analisar os registros das últimas 24 horas anteriores a abordagem, utilizando os meios estabelecidos para registro, podendo ser: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/>
              <a:t>Registrador Instantâneo Inalterável de Velocidade e Tempo (§2o do art. 67-E do CTB e art. 2º da Res. CONTRAN 525/2015) ou outro meio idôneo instalado no veículo e regulamentado pelo </a:t>
            </a:r>
            <a:r>
              <a:rPr lang="pt-BR" sz="2000" b="1" dirty="0" smtClean="0"/>
              <a:t>CONTRAN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/>
              <a:t>Diário de Bordo, Papeleta ou Ficha de Trabalho Externo, fornecidos pelo empregador (§2 o do art. 67-E do CTB e art. 2º da Res. CONTRAN 525/2015</a:t>
            </a:r>
            <a:r>
              <a:rPr lang="pt-BR" sz="2000" b="1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/>
              <a:t>Ficha de Trabalho Autônomo (§2o do art. 67-E do CTB e art. 2º da Res. CONTRAN 525/2015</a:t>
            </a:r>
            <a:r>
              <a:rPr lang="pt-BR" sz="2000" b="1" dirty="0" smtClean="0"/>
              <a:t>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000" b="1" dirty="0" smtClean="0"/>
              <a:t>Caso o aparelho </a:t>
            </a:r>
            <a:r>
              <a:rPr lang="pt-BR" sz="2000" b="1" dirty="0" err="1" smtClean="0"/>
              <a:t>cronotacógrafo</a:t>
            </a:r>
            <a:r>
              <a:rPr lang="pt-BR" sz="2000" b="1" dirty="0" smtClean="0"/>
              <a:t> não tenha diagramas ou fitas instaladas ou mesmo se estiver com defeito ou validade de aferição INMETRO vencida, o veículo ficará retido até a regularização.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114886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9533" y="50721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A lei determina que que as horas extras sejam de, no máximo , 2 horas diárias, com acréscimo de, no mínimo, 50% sobre a hora normal</a:t>
            </a:r>
          </a:p>
          <a:p>
            <a:endParaRPr lang="pt-BR" sz="2000" b="1" dirty="0"/>
          </a:p>
          <a:p>
            <a:r>
              <a:rPr lang="pt-BR" sz="2000" b="1" dirty="0" smtClean="0"/>
              <a:t>Em relação as horas noturnas ( são as que envolvem o período entre as 22 horas às 5 horas) com um acréscimo de, no mínimo, 20% sobre a hora diurna. </a:t>
            </a:r>
          </a:p>
          <a:p>
            <a:endParaRPr lang="pt-BR" sz="2000" b="1" dirty="0"/>
          </a:p>
          <a:p>
            <a:r>
              <a:rPr lang="pt-BR" sz="2000" b="1" dirty="0"/>
              <a:t>Horas de trabalho a mais realizadas em um dia também podem ser compensadas pela redução equivalente em outro dia (banco de horas).</a:t>
            </a:r>
          </a:p>
        </p:txBody>
      </p:sp>
    </p:spTree>
    <p:extLst>
      <p:ext uri="{BB962C8B-B14F-4D97-AF65-F5344CB8AC3E}">
        <p14:creationId xmlns:p14="http://schemas.microsoft.com/office/powerpoint/2010/main" val="41285953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427</Words>
  <Application>Microsoft Office PowerPoint</Application>
  <PresentationFormat>Apresentação na tela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10</cp:revision>
  <dcterms:created xsi:type="dcterms:W3CDTF">2018-04-09T18:47:46Z</dcterms:created>
  <dcterms:modified xsi:type="dcterms:W3CDTF">2018-04-10T12:12:06Z</dcterms:modified>
</cp:coreProperties>
</file>